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package/2006/relationships/metadata/thumbnail" Target="docProps/thumbnail.jpeg" Id="rId2" /><Relationship Type="http://schemas.openxmlformats.org/officeDocument/2006/relationships/officeDocument" Target="ppt/presentation.xml" Id="rId1" /><Relationship Type="http://schemas.openxmlformats.org/officeDocument/2006/relationships/custom-properties" Target="docProps/custom.xml" Id="rId5" /><Relationship Type="http://schemas.openxmlformats.org/officeDocument/2006/relationships/extended-properties" Target="docProps/app.xml" Id="rId4" /><Relationship Type="http://schemas.microsoft.com/office/2006/relationships/txt" Target="/udata/data.dat" Id="R9cd82186d0a1458d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391" r:id="rId2"/>
    <p:sldId id="392" r:id="rId3"/>
    <p:sldId id="393" r:id="rId4"/>
    <p:sldId id="394" r:id="rId5"/>
    <p:sldId id="395" r:id="rId6"/>
    <p:sldId id="396" r:id="rId7"/>
    <p:sldId id="397" r:id="rId8"/>
    <p:sldId id="398" r:id="rId9"/>
    <p:sldId id="401" r:id="rId10"/>
    <p:sldId id="400" r:id="rId11"/>
    <p:sldId id="399" r:id="rId12"/>
    <p:sldId id="403" r:id="rId13"/>
    <p:sldId id="413" r:id="rId14"/>
    <p:sldId id="410" r:id="rId15"/>
    <p:sldId id="411" r:id="rId16"/>
    <p:sldId id="409" r:id="rId17"/>
    <p:sldId id="412" r:id="rId18"/>
    <p:sldId id="414" r:id="rId19"/>
    <p:sldId id="415" r:id="rId20"/>
    <p:sldId id="418" r:id="rId21"/>
    <p:sldId id="416" r:id="rId22"/>
    <p:sldId id="417" r:id="rId23"/>
    <p:sldId id="463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26" r:id="rId32"/>
    <p:sldId id="427" r:id="rId33"/>
    <p:sldId id="428" r:id="rId34"/>
    <p:sldId id="429" r:id="rId35"/>
    <p:sldId id="430" r:id="rId36"/>
    <p:sldId id="431" r:id="rId37"/>
    <p:sldId id="432" r:id="rId38"/>
    <p:sldId id="433" r:id="rId39"/>
    <p:sldId id="434" r:id="rId40"/>
    <p:sldId id="435" r:id="rId41"/>
    <p:sldId id="436" r:id="rId42"/>
    <p:sldId id="437" r:id="rId43"/>
    <p:sldId id="438" r:id="rId44"/>
    <p:sldId id="439" r:id="rId45"/>
    <p:sldId id="440" r:id="rId46"/>
    <p:sldId id="441" r:id="rId47"/>
    <p:sldId id="442" r:id="rId48"/>
    <p:sldId id="443" r:id="rId49"/>
    <p:sldId id="444" r:id="rId50"/>
    <p:sldId id="445" r:id="rId51"/>
    <p:sldId id="446" r:id="rId52"/>
    <p:sldId id="447" r:id="rId53"/>
    <p:sldId id="448" r:id="rId54"/>
    <p:sldId id="449" r:id="rId55"/>
    <p:sldId id="450" r:id="rId56"/>
    <p:sldId id="461" r:id="rId57"/>
    <p:sldId id="462" r:id="rId58"/>
    <p:sldId id="451" r:id="rId59"/>
    <p:sldId id="452" r:id="rId60"/>
    <p:sldId id="453" r:id="rId61"/>
    <p:sldId id="454" r:id="rId62"/>
    <p:sldId id="455" r:id="rId63"/>
    <p:sldId id="456" r:id="rId64"/>
    <p:sldId id="457" r:id="rId65"/>
    <p:sldId id="458" r:id="rId66"/>
    <p:sldId id="459" r:id="rId67"/>
    <p:sldId id="460" r:id="rId68"/>
    <p:sldId id="390" r:id="rId69"/>
  </p:sldIdLst>
  <p:sldSz cx="12190413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843" autoAdjust="0"/>
  </p:normalViewPr>
  <p:slideViewPr>
    <p:cSldViewPr>
      <p:cViewPr>
        <p:scale>
          <a:sx n="60" d="100"/>
          <a:sy n="60" d="100"/>
        </p:scale>
        <p:origin x="-156" y="-72"/>
      </p:cViewPr>
      <p:guideLst>
        <p:guide orient="horz" pos="2166"/>
        <p:guide pos="36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904" y="-84"/>
      </p:cViewPr>
      <p:guideLst>
        <p:guide orient="horz" pos="2887"/>
        <p:guide pos="205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EC424332-4BCD-4EC0-9C2E-CA695B82B071}" type="datetimeFigureOut">
              <a:rPr lang="zh-CN" altLang="en-US"/>
              <a:t>2017/6/5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D32A84C6-5F7F-4102-BEE5-81A68A9A6B8C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50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0C932E69-0D7E-4FB9-9738-61E25A4A2F3A}" type="datetimeFigureOut">
              <a:rPr lang="zh-CN" altLang="en-US"/>
              <a:t>2017/6/5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4615E4F5-AA6C-4C68-A147-35D2B8A61756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3384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15E4F5-AA6C-4C68-A147-35D2B8A6175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195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2946A-5648-4E97-96A5-5A168EC0A20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FB869-AC9E-4A8D-89EC-37146F3E54F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3B126-6E77-4230-A6BF-5E87ED367DF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bg>
      <p:bgPr>
        <a:gradFill>
          <a:gsLst>
            <a:gs pos="0">
              <a:srgbClr val="F0F0F0"/>
            </a:gs>
            <a:gs pos="99000">
              <a:srgbClr val="BFC2C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09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D1D81-1E2E-4EDD-ADCA-72E7C5258BB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11610-68DB-4804-8A50-7D67748EEC4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77D17-DBFA-4DF9-95BB-6C4EE6ECFD3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4D1D9-968B-4AEC-BCC9-AAF52942EA0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1E840-8665-4C7E-8D91-C45DB160B4E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30269-CA94-4CE2-A596-E153AB9898A2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12DB7A-B9DE-4012-8D02-7263469B746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7EFC9B-CF42-425C-942D-BACEA01E35A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521" y="1600201"/>
            <a:ext cx="1097137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521" y="6245225"/>
            <a:ext cx="284443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058" y="6245225"/>
            <a:ext cx="386029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6463" y="6245225"/>
            <a:ext cx="284443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E9F03F38-C033-4D82-8969-4E986A8535C1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3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3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4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42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54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5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5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59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224553" y="1052736"/>
            <a:ext cx="9695189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83000"/>
              </a:lnSpc>
              <a:spcBef>
                <a:spcPct val="50000"/>
              </a:spcBef>
              <a:buFontTx/>
              <a:buNone/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亿级流量网站架构</a:t>
            </a:r>
            <a:endParaRPr lang="en-US" altLang="zh-CN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83000"/>
              </a:lnSpc>
              <a:spcBef>
                <a:spcPct val="50000"/>
              </a:spcBef>
              <a:buFontTx/>
              <a:buNone/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基础与</a:t>
            </a:r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lang="en-US" altLang="zh-CN" sz="4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9" name="Picture 7" descr="C:\Users\zhangkaitao\Desktop\未标题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57" y="2636912"/>
            <a:ext cx="4236197" cy="423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18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扩容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接入层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627377"/>
              </p:ext>
            </p:extLst>
          </p:nvPr>
        </p:nvGraphicFramePr>
        <p:xfrm>
          <a:off x="495706" y="2492896"/>
          <a:ext cx="5599500" cy="280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9" name="Visio" r:id="rId3" imgW="3113282" imgH="1565190" progId="Visio.Drawing.11">
                  <p:embed/>
                </p:oleObj>
              </mc:Choice>
              <mc:Fallback>
                <p:oleObj name="Visio" r:id="rId3" imgW="3113282" imgH="15651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706" y="2492896"/>
                        <a:ext cx="5599500" cy="2808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406574" y="1732375"/>
            <a:ext cx="5461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流控</a:t>
            </a: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导流</a:t>
            </a: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防刷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等前置到接入层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07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之数据库扩容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3323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垂直拆分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读写分离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809767"/>
              </p:ext>
            </p:extLst>
          </p:nvPr>
        </p:nvGraphicFramePr>
        <p:xfrm>
          <a:off x="622598" y="2780928"/>
          <a:ext cx="3785138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" name="Visio" r:id="rId3" imgW="1961120" imgH="1380710" progId="Visio.Drawing.11">
                  <p:embed/>
                </p:oleObj>
              </mc:Choice>
              <mc:Fallback>
                <p:oleObj name="Visio" r:id="rId3" imgW="1961120" imgH="138071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98" y="2780928"/>
                        <a:ext cx="3785138" cy="26642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829698" y="2278033"/>
            <a:ext cx="13131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垂直拆分</a:t>
            </a:r>
            <a:endParaRPr lang="zh-CN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0590" y="5733256"/>
            <a:ext cx="37914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跨库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、分布式事务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120291"/>
              </p:ext>
            </p:extLst>
          </p:nvPr>
        </p:nvGraphicFramePr>
        <p:xfrm>
          <a:off x="6815286" y="2781508"/>
          <a:ext cx="4202176" cy="280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8" name="Visio" r:id="rId5" imgW="2123085" imgH="1412292" progId="Visio.Drawing.11">
                  <p:embed/>
                </p:oleObj>
              </mc:Choice>
              <mc:Fallback>
                <p:oleObj name="Visio" r:id="rId5" imgW="2123085" imgH="1412292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5286" y="2781508"/>
                        <a:ext cx="4202176" cy="28077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8111430" y="2278033"/>
            <a:ext cx="13131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读写分离</a:t>
            </a:r>
            <a:endParaRPr lang="zh-CN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216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之数据库扩容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水平拆分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125996"/>
              </p:ext>
            </p:extLst>
          </p:nvPr>
        </p:nvGraphicFramePr>
        <p:xfrm>
          <a:off x="557745" y="1719972"/>
          <a:ext cx="8561797" cy="4939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8" name="Visio" r:id="rId3" imgW="4463136" imgH="2573100" progId="Visio.Drawing.11">
                  <p:embed/>
                </p:oleObj>
              </mc:Choice>
              <mc:Fallback>
                <p:oleObj name="Visio" r:id="rId3" imgW="4463136" imgH="25731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745" y="1719972"/>
                        <a:ext cx="8561797" cy="49394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9119542" y="1844824"/>
            <a:ext cx="331236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endParaRPr lang="en-US" altLang="zh-CN" sz="25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跨表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sz="23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分页</a:t>
            </a: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sz="23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sz="23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endParaRPr lang="zh-CN" altLang="en-US" sz="2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074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之缓存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缓存集群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0189605"/>
              </p:ext>
            </p:extLst>
          </p:nvPr>
        </p:nvGraphicFramePr>
        <p:xfrm>
          <a:off x="2710830" y="1196752"/>
          <a:ext cx="5310679" cy="5548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1" name="Visio" r:id="rId3" imgW="3414482" imgH="3565013" progId="Visio.Drawing.11">
                  <p:embed/>
                </p:oleObj>
              </mc:Choice>
              <mc:Fallback>
                <p:oleObj name="Visio" r:id="rId3" imgW="3414482" imgH="356501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0830" y="1196752"/>
                        <a:ext cx="5310679" cy="55480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8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之缓存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单机全量缓存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5" name="图片 14" descr="http://dl2.iteye.com/upload/attachment/0115/8566/5ce65e95-8eaa-3bb7-b407-e797493f797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94" y="1907190"/>
            <a:ext cx="7992888" cy="4618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09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之缓存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4515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分布式缓存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应用本地热点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3" name="图片 12" descr="http://dl2.iteye.com/upload/attachment/0115/8568/fc529a85-67d7-3194-b143-545eb84f103a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42" y="2079048"/>
            <a:ext cx="7837290" cy="4272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56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之缓存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多级缓存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 descr="http://dl2.iteye.com/upload/attachment/0115/8558/b09fd58d-5d45-3742-8548-5726b0b7907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58" y="1163823"/>
            <a:ext cx="6264696" cy="54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103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之缓存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实时热点发现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5" name="图片 14" descr="http://dl2.iteye.com/upload/attachment/0115/8570/2ab2d31e-423d-3b75-a4f5-b26fba98428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94" y="2069464"/>
            <a:ext cx="8562675" cy="3807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616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之缓存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缓存双写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26099"/>
              </p:ext>
            </p:extLst>
          </p:nvPr>
        </p:nvGraphicFramePr>
        <p:xfrm>
          <a:off x="622598" y="2060848"/>
          <a:ext cx="10926336" cy="3240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5" name="Visio" r:id="rId3" imgW="5733274" imgH="1703011" progId="Visio.Drawing.11">
                  <p:embed/>
                </p:oleObj>
              </mc:Choice>
              <mc:Fallback>
                <p:oleObj name="Visio" r:id="rId3" imgW="5733274" imgH="170301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98" y="2060848"/>
                        <a:ext cx="10926336" cy="32403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0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之缓存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缓存双写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843355"/>
              </p:ext>
            </p:extLst>
          </p:nvPr>
        </p:nvGraphicFramePr>
        <p:xfrm>
          <a:off x="694606" y="2132856"/>
          <a:ext cx="10605440" cy="3816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9" name="Visio" r:id="rId3" imgW="6464814" imgH="2330607" progId="Visio.Drawing.11">
                  <p:embed/>
                </p:oleObj>
              </mc:Choice>
              <mc:Fallback>
                <p:oleObj name="Visio" r:id="rId3" imgW="6464814" imgH="233060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06" y="2132856"/>
                        <a:ext cx="10605440" cy="38164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562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9309" y="1268760"/>
            <a:ext cx="10367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endParaRPr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墨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菲</a:t>
            </a:r>
            <a:r>
              <a:rPr lang="zh-CN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定律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康威定律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二八定律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" name="矩形 7"/>
          <p:cNvSpPr/>
          <p:nvPr/>
        </p:nvSpPr>
        <p:spPr>
          <a:xfrm>
            <a:off x="719309" y="2568192"/>
            <a:ext cx="6095207" cy="30880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扩容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缓存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池化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异步并发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队列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19217" y="2555413"/>
            <a:ext cx="6095207" cy="411394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高可用原则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负载均衡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隔离术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限流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降级</a:t>
            </a:r>
          </a:p>
          <a:p>
            <a:pPr>
              <a:lnSpc>
                <a:spcPts val="4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超时与重试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回滚机制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压测与预案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836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之缓存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1314" y="1167881"/>
            <a:ext cx="6023932" cy="472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 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热点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不存在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穿透</a:t>
            </a:r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穿透缓存，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强制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获取最新数据</a:t>
            </a:r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清理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量刷缓存工具</a:t>
            </a:r>
            <a:endParaRPr lang="zh-CN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4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之池化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8412880" cy="3985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池注意事项：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设置合理的池</a:t>
            </a:r>
            <a:r>
              <a:rPr lang="zh-CN" alt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大小（响应慢 </a:t>
            </a:r>
            <a:r>
              <a:rPr lang="en-US" altLang="zh-CN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 GC</a:t>
            </a:r>
            <a:r>
              <a:rPr lang="zh-CN" alt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慢）；</a:t>
            </a:r>
            <a:endParaRPr lang="en-US" altLang="zh-CN" sz="2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配置池满时的拒绝策略（尽早失败）；</a:t>
            </a:r>
            <a:endParaRPr lang="en-US" altLang="zh-CN" sz="25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设置合理的超时时间（阻塞</a:t>
            </a:r>
            <a:r>
              <a:rPr lang="zh-CN" alt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在停止或重启</a:t>
            </a:r>
            <a:r>
              <a:rPr lang="en-US" altLang="zh-CN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JVM</a:t>
            </a:r>
            <a:r>
              <a:rPr lang="zh-CN" altLang="zh-CN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要释放</a:t>
            </a:r>
            <a:r>
              <a:rPr lang="zh-CN" altLang="zh-CN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连接池连接</a:t>
            </a:r>
            <a:r>
              <a:rPr lang="zh-CN" alt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（无法建连）；</a:t>
            </a:r>
            <a:endParaRPr lang="en-US" altLang="zh-CN" sz="2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尽可能早地释放</a:t>
            </a:r>
            <a:r>
              <a:rPr lang="zh-CN" alt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连接；</a:t>
            </a:r>
            <a:endParaRPr lang="en-US" altLang="zh-CN" sz="25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避免连接泄漏问题。</a:t>
            </a:r>
            <a:endParaRPr lang="zh-CN" altLang="zh-CN" sz="2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66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之池化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0655"/>
            <a:ext cx="9053987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765" y="3068960"/>
            <a:ext cx="7303113" cy="364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90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之池化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4" y="1005562"/>
            <a:ext cx="7608108" cy="566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39422" y="2780928"/>
            <a:ext cx="331236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</a:t>
            </a:r>
            <a:r>
              <a:rPr lang="zh-CN" alt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无效操作</a:t>
            </a:r>
            <a:endParaRPr lang="zh-CN" altLang="en-US" sz="2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384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之异步并发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8581" y="1124744"/>
            <a:ext cx="11711831" cy="621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Future</a:t>
            </a:r>
            <a:endParaRPr lang="zh-CN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459786"/>
              </p:ext>
            </p:extLst>
          </p:nvPr>
        </p:nvGraphicFramePr>
        <p:xfrm>
          <a:off x="622597" y="1713962"/>
          <a:ext cx="3934719" cy="229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9" name="Visio" r:id="rId3" imgW="1709266" imgH="992006" progId="Visio.Drawing.11">
                  <p:embed/>
                </p:oleObj>
              </mc:Choice>
              <mc:Fallback>
                <p:oleObj name="Visio" r:id="rId3" imgW="1709266" imgH="99200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97" y="1713962"/>
                        <a:ext cx="3934719" cy="22911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5774941" y="1124744"/>
            <a:ext cx="4576959" cy="621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异步编排</a:t>
            </a:r>
            <a:r>
              <a:rPr lang="en-US" altLang="zh-CN" sz="2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CompletableFuture</a:t>
            </a:r>
            <a:endParaRPr lang="zh-CN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778201"/>
              </p:ext>
            </p:extLst>
          </p:nvPr>
        </p:nvGraphicFramePr>
        <p:xfrm>
          <a:off x="5951190" y="1988840"/>
          <a:ext cx="6308701" cy="136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0" name="Visio" r:id="rId5" imgW="4877292" imgH="1061109" progId="Visio.Drawing.11">
                  <p:embed/>
                </p:oleObj>
              </mc:Choice>
              <mc:Fallback>
                <p:oleObj name="Visio" r:id="rId5" imgW="4877292" imgH="1061109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190" y="1988840"/>
                        <a:ext cx="6308701" cy="13681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478581" y="4221088"/>
            <a:ext cx="2175660" cy="621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Callback</a:t>
            </a:r>
            <a:endParaRPr lang="zh-CN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0500" y="4725144"/>
            <a:ext cx="1057325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HttpAsyncClient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使用基于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NIO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的异步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模型实现，它实现了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Reactor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模式，摒弃阻塞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thread per connection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，采用线程池分发事件通知，从而有效支撑大量并发</a:t>
            </a: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5873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C:\Users\Administrator\Desktop\Doc13.files\image00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825" y="260648"/>
            <a:ext cx="7828957" cy="652534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之异步并发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54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之队列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78581" y="1124744"/>
            <a:ext cx="3960441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场景：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异步处理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系统解耦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数据同步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流量削峰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379101"/>
              </p:ext>
            </p:extLst>
          </p:nvPr>
        </p:nvGraphicFramePr>
        <p:xfrm>
          <a:off x="4583038" y="1916832"/>
          <a:ext cx="2711549" cy="3788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8" name="Visio" r:id="rId3" imgW="1721557" imgH="2393280" progId="Visio.Drawing.11">
                  <p:embed/>
                </p:oleObj>
              </mc:Choice>
              <mc:Fallback>
                <p:oleObj name="Visio" r:id="rId3" imgW="1721557" imgH="239328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3038" y="1916832"/>
                        <a:ext cx="2711549" cy="37887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5035505" y="1295059"/>
            <a:ext cx="1851789" cy="621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缓冲区队列</a:t>
            </a:r>
            <a:endParaRPr lang="zh-CN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90950" y="5733256"/>
            <a:ext cx="4134465" cy="540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批量处理、异步处理、平滑流量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837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之队列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78581" y="1124744"/>
            <a:ext cx="3960441" cy="621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消息队列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832090"/>
              </p:ext>
            </p:extLst>
          </p:nvPr>
        </p:nvGraphicFramePr>
        <p:xfrm>
          <a:off x="431314" y="1844824"/>
          <a:ext cx="5760640" cy="2385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6" name="Visio" r:id="rId3" imgW="3661112" imgH="1529280" progId="Visio.Drawing.11">
                  <p:embed/>
                </p:oleObj>
              </mc:Choice>
              <mc:Fallback>
                <p:oleObj name="Visio" r:id="rId3" imgW="3661112" imgH="152928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14" y="1844824"/>
                        <a:ext cx="5760640" cy="23855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654078"/>
              </p:ext>
            </p:extLst>
          </p:nvPr>
        </p:nvGraphicFramePr>
        <p:xfrm>
          <a:off x="431314" y="4437112"/>
          <a:ext cx="7204594" cy="2128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7" name="Visio" r:id="rId5" imgW="4553010" imgH="1333590" progId="Visio.Drawing.11">
                  <p:embed/>
                </p:oleObj>
              </mc:Choice>
              <mc:Fallback>
                <p:oleObj name="Visio" r:id="rId5" imgW="4553010" imgH="133359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14" y="4437112"/>
                        <a:ext cx="7204594" cy="21286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8039422" y="4653136"/>
            <a:ext cx="1659429" cy="1615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</a:t>
            </a: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en-US" altLang="zh-CN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系统解耦</a:t>
            </a:r>
            <a:endParaRPr lang="en-US" altLang="zh-CN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数据异构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904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之队列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78581" y="1124744"/>
            <a:ext cx="3960441" cy="621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请求队列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943078" y="3645024"/>
            <a:ext cx="328808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对请求进行排队、过滤、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</a:t>
            </a: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、削峰、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分级、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524291"/>
              </p:ext>
            </p:extLst>
          </p:nvPr>
        </p:nvGraphicFramePr>
        <p:xfrm>
          <a:off x="1198662" y="1988840"/>
          <a:ext cx="4006897" cy="36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2" name="Visio" r:id="rId3" imgW="2413638" imgH="2177280" progId="Visio.Drawing.11">
                  <p:embed/>
                </p:oleObj>
              </mc:Choice>
              <mc:Fallback>
                <p:oleObj name="Visio" r:id="rId3" imgW="2413638" imgH="217728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8662" y="1988840"/>
                        <a:ext cx="4006897" cy="3600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836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之队列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78581" y="1124744"/>
            <a:ext cx="3960441" cy="621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混合队列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358444"/>
              </p:ext>
            </p:extLst>
          </p:nvPr>
        </p:nvGraphicFramePr>
        <p:xfrm>
          <a:off x="622598" y="1844824"/>
          <a:ext cx="9768228" cy="3816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5" name="Visio" r:id="rId3" imgW="5678206" imgH="2213185" progId="Visio.Drawing.11">
                  <p:embed/>
                </p:oleObj>
              </mc:Choice>
              <mc:Fallback>
                <p:oleObj name="Visio" r:id="rId3" imgW="5678206" imgH="221318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98" y="1844824"/>
                        <a:ext cx="9768228" cy="38164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578445" y="5696971"/>
            <a:ext cx="6092825" cy="5403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优先级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队列副本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、队列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镜像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00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27313" y="1585243"/>
            <a:ext cx="1036780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墨菲定律：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事都没有表面看起来那么简单；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的事都会比你预计的时间长；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出错的事总会出错；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你担心某种情况发生，那么它就更有可能发生。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基础原则</a:t>
            </a:r>
          </a:p>
        </p:txBody>
      </p:sp>
    </p:spTree>
    <p:extLst>
      <p:ext uri="{BB962C8B-B14F-4D97-AF65-F5344CB8AC3E}">
        <p14:creationId xmlns:p14="http://schemas.microsoft.com/office/powerpoint/2010/main" val="35621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之队列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192019"/>
              </p:ext>
            </p:extLst>
          </p:nvPr>
        </p:nvGraphicFramePr>
        <p:xfrm>
          <a:off x="478582" y="1484784"/>
          <a:ext cx="11449272" cy="5327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7" name="Visio" r:id="rId3" imgW="6798731" imgH="3171989" progId="Visio.Drawing.11">
                  <p:embed/>
                </p:oleObj>
              </mc:Choice>
              <mc:Fallback>
                <p:oleObj name="Visio" r:id="rId3" imgW="6798731" imgH="317198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582" y="1484784"/>
                        <a:ext cx="11449272" cy="53278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406574" y="1124744"/>
            <a:ext cx="3852337" cy="621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下单系统水平可扩展架构</a:t>
            </a:r>
            <a:endParaRPr lang="zh-CN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025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之队列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06574" y="1124744"/>
            <a:ext cx="3736920" cy="621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Canal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实现数据异构</a:t>
            </a:r>
            <a:endParaRPr lang="zh-CN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7751440"/>
              </p:ext>
            </p:extLst>
          </p:nvPr>
        </p:nvGraphicFramePr>
        <p:xfrm>
          <a:off x="508146" y="1916832"/>
          <a:ext cx="10685987" cy="460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2" name="Visio" r:id="rId3" imgW="5943510" imgH="2562315" progId="Visio.Drawing.11">
                  <p:embed/>
                </p:oleObj>
              </mc:Choice>
              <mc:Fallback>
                <p:oleObj name="Visio" r:id="rId3" imgW="5943510" imgH="256231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146" y="1916832"/>
                        <a:ext cx="10685987" cy="46085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557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之队列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06574" y="1124744"/>
            <a:ext cx="3736920" cy="621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Canal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实现数据异构</a:t>
            </a:r>
            <a:endParaRPr lang="zh-CN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5213023"/>
              </p:ext>
            </p:extLst>
          </p:nvPr>
        </p:nvGraphicFramePr>
        <p:xfrm>
          <a:off x="622597" y="2060848"/>
          <a:ext cx="10770465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4" name="Visio" r:id="rId3" imgW="5549714" imgH="2043937" progId="Visio.Drawing.11">
                  <p:embed/>
                </p:oleObj>
              </mc:Choice>
              <mc:Fallback>
                <p:oleObj name="Visio" r:id="rId3" imgW="5549714" imgH="204393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97" y="2060848"/>
                        <a:ext cx="10770465" cy="3960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742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之队列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06574" y="1124744"/>
            <a:ext cx="3736920" cy="621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Canal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实现数据异构</a:t>
            </a:r>
            <a:endParaRPr lang="zh-CN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660561"/>
              </p:ext>
            </p:extLst>
          </p:nvPr>
        </p:nvGraphicFramePr>
        <p:xfrm>
          <a:off x="620293" y="1746517"/>
          <a:ext cx="10371457" cy="245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7" name="Visio" r:id="rId3" imgW="5165049" imgH="1226038" progId="Visio.Drawing.11">
                  <p:embed/>
                </p:oleObj>
              </mc:Choice>
              <mc:Fallback>
                <p:oleObj name="Visio" r:id="rId3" imgW="5165049" imgH="122603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293" y="1746517"/>
                        <a:ext cx="10371457" cy="24553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835055"/>
              </p:ext>
            </p:extLst>
          </p:nvPr>
        </p:nvGraphicFramePr>
        <p:xfrm>
          <a:off x="694606" y="4365104"/>
          <a:ext cx="10137449" cy="2376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8" name="Visio" r:id="rId5" imgW="5129146" imgH="1208223" progId="Visio.Drawing.11">
                  <p:embed/>
                </p:oleObj>
              </mc:Choice>
              <mc:Fallback>
                <p:oleObj name="Visio" r:id="rId5" imgW="5129146" imgH="1208223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06" y="4365104"/>
                        <a:ext cx="10137449" cy="23762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510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之队列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数据异构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85912"/>
              </p:ext>
            </p:extLst>
          </p:nvPr>
        </p:nvGraphicFramePr>
        <p:xfrm>
          <a:off x="406574" y="2204864"/>
          <a:ext cx="11648152" cy="309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1" name="Visio" r:id="rId3" imgW="8045099" imgH="2141100" progId="Visio.Drawing.11">
                  <p:embed/>
                </p:oleObj>
              </mc:Choice>
              <mc:Fallback>
                <p:oleObj name="Visio" r:id="rId3" imgW="8045099" imgH="21411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574" y="2204864"/>
                        <a:ext cx="11648152" cy="30963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559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之队列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查询维度异构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794005"/>
              </p:ext>
            </p:extLst>
          </p:nvPr>
        </p:nvGraphicFramePr>
        <p:xfrm>
          <a:off x="622598" y="1736436"/>
          <a:ext cx="6624736" cy="258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2" name="Visio" r:id="rId3" imgW="4103101" imgH="1601246" progId="Visio.Drawing.11">
                  <p:embed/>
                </p:oleObj>
              </mc:Choice>
              <mc:Fallback>
                <p:oleObj name="Visio" r:id="rId3" imgW="4103101" imgH="160124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98" y="1736436"/>
                        <a:ext cx="6624736" cy="25822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4098717"/>
              </p:ext>
            </p:extLst>
          </p:nvPr>
        </p:nvGraphicFramePr>
        <p:xfrm>
          <a:off x="812905" y="4869160"/>
          <a:ext cx="6434429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3" name="Visio" r:id="rId5" imgW="3959223" imgH="665116" progId="Visio.Drawing.11">
                  <p:embed/>
                </p:oleObj>
              </mc:Choice>
              <mc:Fallback>
                <p:oleObj name="Visio" r:id="rId5" imgW="3959223" imgH="66511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905" y="4869160"/>
                        <a:ext cx="6434429" cy="10801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349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之队列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聚合维度异构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072874"/>
              </p:ext>
            </p:extLst>
          </p:nvPr>
        </p:nvGraphicFramePr>
        <p:xfrm>
          <a:off x="694606" y="2636912"/>
          <a:ext cx="7365588" cy="1944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0" name="Visio" r:id="rId3" imgW="3749479" imgH="989307" progId="Visio.Drawing.11">
                  <p:embed/>
                </p:oleObj>
              </mc:Choice>
              <mc:Fallback>
                <p:oleObj name="Visio" r:id="rId3" imgW="3749479" imgH="98930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06" y="2636912"/>
                        <a:ext cx="7365588" cy="19442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1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6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负载均衡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89370"/>
              </p:ext>
            </p:extLst>
          </p:nvPr>
        </p:nvGraphicFramePr>
        <p:xfrm>
          <a:off x="625638" y="1484784"/>
          <a:ext cx="7101537" cy="4536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3" name="Visio" r:id="rId3" imgW="4193274" imgH="2646000" progId="Visio.Drawing.11">
                  <p:embed/>
                </p:oleObj>
              </mc:Choice>
              <mc:Fallback>
                <p:oleObj name="Visio" r:id="rId3" imgW="4193274" imgH="264600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638" y="1484784"/>
                        <a:ext cx="7101537" cy="45365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263542"/>
              </p:ext>
            </p:extLst>
          </p:nvPr>
        </p:nvGraphicFramePr>
        <p:xfrm>
          <a:off x="5591150" y="3573016"/>
          <a:ext cx="6252312" cy="2304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4" name="Visio" r:id="rId5" imgW="4053702" imgH="1493273" progId="Visio.Drawing.11">
                  <p:embed/>
                </p:oleObj>
              </mc:Choice>
              <mc:Fallback>
                <p:oleObj name="Visio" r:id="rId5" imgW="4053702" imgH="1493273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1150" y="3573016"/>
                        <a:ext cx="6252312" cy="23042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522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6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负载均衡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34566" y="980728"/>
            <a:ext cx="11735713" cy="5816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负载均衡算法：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round-robin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ip_hash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 key [consistent]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least_conn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least_time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weight</a:t>
            </a:r>
          </a:p>
          <a:p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失败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重试</a:t>
            </a:r>
          </a:p>
          <a:p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proxy_next_upstream_timeout + </a:t>
            </a:r>
            <a:r>
              <a:rPr lang="en-US" altLang="zh-CN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proxy_next_upstream_tries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max_fails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  </a:t>
            </a:r>
            <a:r>
              <a:rPr lang="en-US" altLang="zh-CN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fail_timeout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=10s</a:t>
            </a:r>
          </a:p>
          <a:p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健康检查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interval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timeout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rise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fall 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down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超时时间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client_header_timeout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client_body_timeout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send_timeout</a:t>
            </a:r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proxy_connect_timeout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proxy_read_timeout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proxy_send_timeout</a:t>
            </a:r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099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6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负载均衡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965568"/>
              </p:ext>
            </p:extLst>
          </p:nvPr>
        </p:nvGraphicFramePr>
        <p:xfrm>
          <a:off x="1981077" y="1772816"/>
          <a:ext cx="8866657" cy="475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1" name="Visio" r:id="rId3" imgW="4781353" imgH="2544480" progId="Visio.Drawing.11">
                  <p:embed/>
                </p:oleObj>
              </mc:Choice>
              <mc:Fallback>
                <p:oleObj name="Visio" r:id="rId3" imgW="4781353" imgH="254448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077" y="1772816"/>
                        <a:ext cx="8866657" cy="47525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406574" y="1196752"/>
            <a:ext cx="6994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动态负载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均衡：</a:t>
            </a:r>
            <a:r>
              <a:rPr lang="en-US" altLang="zh-CN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Consul+Consul-template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897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7313" y="1484784"/>
            <a:ext cx="10367802" cy="42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康威定律：</a:t>
            </a:r>
            <a:endParaRPr lang="zh-CN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系统架构是公司组织架构的反映；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应该按照业务闭环进行系统拆分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组织架构划分，实现闭环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高内聚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低耦合，减少沟通成本；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如果沟通出现问题，就应该考虑进行系统和组织架构的调整；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在合适时机进行系统拆分，不要一开始就把系统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服务拆的非常细，虽然闭环，但是每个人维护的系统多，维护成本高。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基础原则</a:t>
            </a:r>
          </a:p>
        </p:txBody>
      </p:sp>
    </p:spTree>
    <p:extLst>
      <p:ext uri="{BB962C8B-B14F-4D97-AF65-F5344CB8AC3E}">
        <p14:creationId xmlns:p14="http://schemas.microsoft.com/office/powerpoint/2010/main" val="252930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6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负载均衡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60022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动态负载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均衡：</a:t>
            </a:r>
            <a:r>
              <a:rPr lang="en-US" altLang="zh-CN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Consul+OpenResty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729988"/>
              </p:ext>
            </p:extLst>
          </p:nvPr>
        </p:nvGraphicFramePr>
        <p:xfrm>
          <a:off x="1596943" y="1988840"/>
          <a:ext cx="8025869" cy="4464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5" name="Visio" r:id="rId3" imgW="4711118" imgH="2612250" progId="Visio.Drawing.11">
                  <p:embed/>
                </p:oleObj>
              </mc:Choice>
              <mc:Fallback>
                <p:oleObj name="Visio" r:id="rId3" imgW="4711118" imgH="261225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6943" y="1988840"/>
                        <a:ext cx="8025869" cy="44644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178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6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负载均衡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6482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动态负载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均衡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nginx-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upsync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-module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66614" y="2132856"/>
            <a:ext cx="1029714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/>
              <a:t>upstream </a:t>
            </a:r>
            <a:r>
              <a:rPr lang="en-US" altLang="zh-CN" sz="2200" dirty="0" err="1"/>
              <a:t>mysql_backend</a:t>
            </a:r>
            <a:r>
              <a:rPr lang="en-US" altLang="zh-CN" sz="2200" dirty="0"/>
              <a:t> {</a:t>
            </a:r>
            <a:endParaRPr lang="zh-CN" altLang="zh-CN" sz="2200" dirty="0"/>
          </a:p>
          <a:p>
            <a:r>
              <a:rPr lang="en-US" altLang="zh-CN" sz="2200" dirty="0"/>
              <a:t>    server 127.0.0.1:1111; #</a:t>
            </a:r>
            <a:r>
              <a:rPr lang="zh-CN" altLang="zh-CN" sz="2200" dirty="0"/>
              <a:t>占位</a:t>
            </a:r>
            <a:r>
              <a:rPr lang="en-US" altLang="zh-CN" sz="2200" dirty="0"/>
              <a:t>server</a:t>
            </a:r>
            <a:endParaRPr lang="zh-CN" altLang="zh-CN" sz="2200" dirty="0"/>
          </a:p>
          <a:p>
            <a:r>
              <a:rPr lang="en-US" altLang="zh-CN" sz="2200" dirty="0"/>
              <a:t>    </a:t>
            </a:r>
            <a:r>
              <a:rPr lang="en-US" altLang="zh-CN" sz="2200" dirty="0" err="1"/>
              <a:t>upsync</a:t>
            </a:r>
            <a:r>
              <a:rPr lang="en-US" altLang="zh-CN" sz="2200" dirty="0"/>
              <a:t>  127.0.0.1:8500/v1/</a:t>
            </a:r>
            <a:r>
              <a:rPr lang="en-US" altLang="zh-CN" sz="2200" dirty="0" err="1"/>
              <a:t>kv</a:t>
            </a:r>
            <a:r>
              <a:rPr lang="en-US" altLang="zh-CN" sz="2200" dirty="0"/>
              <a:t>/</a:t>
            </a:r>
            <a:r>
              <a:rPr lang="en-US" altLang="zh-CN" sz="2200" dirty="0" err="1"/>
              <a:t>upstreams</a:t>
            </a:r>
            <a:r>
              <a:rPr lang="en-US" altLang="zh-CN" sz="2200" dirty="0"/>
              <a:t>/</a:t>
            </a:r>
            <a:r>
              <a:rPr lang="en-US" altLang="zh-CN" sz="2200" dirty="0" err="1"/>
              <a:t>mysql_backend</a:t>
            </a:r>
            <a:r>
              <a:rPr lang="en-US" altLang="zh-CN" sz="2200" dirty="0"/>
              <a:t>  </a:t>
            </a:r>
            <a:endParaRPr lang="en-US" altLang="zh-CN" sz="2200" dirty="0" smtClean="0"/>
          </a:p>
          <a:p>
            <a:r>
              <a:rPr lang="en-US" altLang="zh-CN" sz="2200" dirty="0"/>
              <a:t> </a:t>
            </a:r>
            <a:r>
              <a:rPr lang="en-US" altLang="zh-CN" sz="2200" dirty="0" smtClean="0"/>
              <a:t>      </a:t>
            </a:r>
            <a:r>
              <a:rPr lang="en-US" altLang="zh-CN" sz="2200" dirty="0" err="1" smtClean="0"/>
              <a:t>upsync_timeout</a:t>
            </a:r>
            <a:r>
              <a:rPr lang="en-US" altLang="zh-CN" sz="2200" dirty="0" smtClean="0"/>
              <a:t> </a:t>
            </a:r>
            <a:r>
              <a:rPr lang="en-US" altLang="zh-CN" sz="2200" dirty="0"/>
              <a:t>=6m </a:t>
            </a:r>
            <a:r>
              <a:rPr lang="en-US" altLang="zh-CN" sz="2200" dirty="0" err="1"/>
              <a:t>upsync_interval</a:t>
            </a:r>
            <a:r>
              <a:rPr lang="en-US" altLang="zh-CN" sz="2200" dirty="0"/>
              <a:t>=500ms </a:t>
            </a:r>
            <a:endParaRPr lang="en-US" altLang="zh-CN" sz="2200" dirty="0" smtClean="0"/>
          </a:p>
          <a:p>
            <a:r>
              <a:rPr lang="en-US" altLang="zh-CN" sz="2200" dirty="0"/>
              <a:t> </a:t>
            </a:r>
            <a:r>
              <a:rPr lang="en-US" altLang="zh-CN" sz="2200" dirty="0" smtClean="0"/>
              <a:t>      </a:t>
            </a:r>
            <a:r>
              <a:rPr lang="en-US" altLang="zh-CN" sz="2200" dirty="0" err="1" smtClean="0"/>
              <a:t>upsync_type</a:t>
            </a:r>
            <a:r>
              <a:rPr lang="en-US" altLang="zh-CN" sz="2200" dirty="0" smtClean="0"/>
              <a:t>=consul </a:t>
            </a:r>
            <a:r>
              <a:rPr lang="en-US" altLang="zh-CN" sz="2200" dirty="0" err="1"/>
              <a:t>strong_dependency</a:t>
            </a:r>
            <a:r>
              <a:rPr lang="en-US" altLang="zh-CN" sz="2200" dirty="0"/>
              <a:t>=off</a:t>
            </a:r>
            <a:r>
              <a:rPr lang="en-US" altLang="zh-CN" sz="2200" dirty="0" smtClean="0"/>
              <a:t>;  </a:t>
            </a:r>
            <a:endParaRPr lang="zh-CN" altLang="zh-CN" sz="2200" dirty="0"/>
          </a:p>
          <a:p>
            <a:r>
              <a:rPr lang="en-US" altLang="zh-CN" sz="2200" dirty="0"/>
              <a:t>    </a:t>
            </a:r>
            <a:r>
              <a:rPr lang="en-US" altLang="zh-CN" sz="2200" dirty="0" err="1"/>
              <a:t>upsync_dump_path</a:t>
            </a:r>
            <a:r>
              <a:rPr lang="en-US" altLang="zh-CN" sz="2200" dirty="0"/>
              <a:t> /</a:t>
            </a:r>
            <a:r>
              <a:rPr lang="en-US" altLang="zh-CN" sz="2200" dirty="0" err="1"/>
              <a:t>usr</a:t>
            </a:r>
            <a:r>
              <a:rPr lang="en-US" altLang="zh-CN" sz="2200" dirty="0"/>
              <a:t>/servers/nginx/</a:t>
            </a:r>
            <a:r>
              <a:rPr lang="en-US" altLang="zh-CN" sz="2200" dirty="0" err="1"/>
              <a:t>conf</a:t>
            </a:r>
            <a:r>
              <a:rPr lang="en-US" altLang="zh-CN" sz="2200" dirty="0"/>
              <a:t>/</a:t>
            </a:r>
            <a:r>
              <a:rPr lang="en-US" altLang="zh-CN" sz="2200" dirty="0" err="1"/>
              <a:t>mysql_backend.conf</a:t>
            </a:r>
            <a:r>
              <a:rPr lang="en-US" altLang="zh-CN" sz="2200" dirty="0"/>
              <a:t>;</a:t>
            </a:r>
            <a:endParaRPr lang="zh-CN" altLang="zh-CN" sz="2200" dirty="0"/>
          </a:p>
          <a:p>
            <a:r>
              <a:rPr lang="en-US" altLang="zh-CN" sz="2200" dirty="0" smtClean="0"/>
              <a:t>}</a:t>
            </a:r>
            <a:endParaRPr lang="zh-CN" altLang="zh-CN" sz="2200" dirty="0"/>
          </a:p>
        </p:txBody>
      </p:sp>
    </p:spTree>
    <p:extLst>
      <p:ext uri="{BB962C8B-B14F-4D97-AF65-F5344CB8AC3E}">
        <p14:creationId xmlns:p14="http://schemas.microsoft.com/office/powerpoint/2010/main" val="61688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原则之隔离术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线程隔离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727626"/>
              </p:ext>
            </p:extLst>
          </p:nvPr>
        </p:nvGraphicFramePr>
        <p:xfrm>
          <a:off x="496448" y="1719972"/>
          <a:ext cx="10405888" cy="4733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7" name="Visio" r:id="rId3" imgW="6630018" imgH="3018667" progId="Visio.Drawing.11">
                  <p:embed/>
                </p:oleObj>
              </mc:Choice>
              <mc:Fallback>
                <p:oleObj name="Visio" r:id="rId3" imgW="6630018" imgH="301866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448" y="1719972"/>
                        <a:ext cx="10405888" cy="47333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321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原则之隔离术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进程隔离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8" y="2132856"/>
            <a:ext cx="11084035" cy="307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4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原则之隔离术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集群隔离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4" y="2420888"/>
            <a:ext cx="4686300" cy="261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027" y="2254993"/>
            <a:ext cx="4503737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562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原则之隔离术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机房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2026393"/>
            <a:ext cx="2765425" cy="31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40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原则之隔离术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读写隔离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81" y="2260615"/>
            <a:ext cx="60801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99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原则之隔离术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动静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2420888"/>
            <a:ext cx="3703637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50" y="1782959"/>
            <a:ext cx="2732087" cy="389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17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原则之隔离术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45" y="2114550"/>
            <a:ext cx="37369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134" y="1141573"/>
            <a:ext cx="50292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0"/>
          <p:cNvSpPr/>
          <p:nvPr/>
        </p:nvSpPr>
        <p:spPr>
          <a:xfrm>
            <a:off x="5472444" y="4220230"/>
            <a:ext cx="23458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endParaRPr lang="zh-CN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290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原则之限流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计数器、令牌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桶、漏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桶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2" name="图片 21" descr="http://dl2.iteye.com/upload/attachment/0118/1458/a47da2f7-a1a7-312f-9555-72352f2c788a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95"/>
          <a:stretch/>
        </p:blipFill>
        <p:spPr bwMode="auto">
          <a:xfrm>
            <a:off x="6086340" y="1831612"/>
            <a:ext cx="3321234" cy="45072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图片 22" descr="http://dl2.iteye.com/upload/attachment/0118/1456/2dbaabf5-d766-3a98-8583-ed829b87681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8" y="2033028"/>
            <a:ext cx="4328146" cy="4104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946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基础原则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940" y="1484784"/>
            <a:ext cx="1036780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二八定律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在系统设计初期将有限的资源用到刀刃上，以最小化可行产品方式迭代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推进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573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原则之限流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8233344" cy="590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限流总并发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请求数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资源数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限流某个接口的总并发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请求数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限流某个接口的时间窗请求数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AtomicLong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平滑限流某个接口的请求数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Guava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分布式限流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Redis+Lua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接入层限流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limit_conn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limit_req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节流（延迟操作、重复操作）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22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原则之降级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980728"/>
            <a:ext cx="8802410" cy="5833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根据用户访问的服务调用链路来梳理哪里需要降级。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页面降级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页面片段降级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页面异步请求降级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服务功能降级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读降级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写降级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爬虫降级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风控降级</a:t>
            </a: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2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原则之降级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11418510" cy="2597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自动开关降级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超时降级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统计失败次数降级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故障降级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限流降级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人工开关降级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：配置中心推送降级开关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多级降级：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降级开关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接入层降级开关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应用层降级开关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85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原则之超时与重试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915969"/>
              </p:ext>
            </p:extLst>
          </p:nvPr>
        </p:nvGraphicFramePr>
        <p:xfrm>
          <a:off x="2926854" y="937950"/>
          <a:ext cx="5616624" cy="5722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4" name="Visio" r:id="rId3" imgW="4867290" imgH="4638585" progId="Visio.Drawing.11">
                  <p:embed/>
                </p:oleObj>
              </mc:Choice>
              <mc:Fallback>
                <p:oleObj name="Visio" r:id="rId3" imgW="4867290" imgH="463858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6369"/>
                      <a:stretch>
                        <a:fillRect/>
                      </a:stretch>
                    </p:blipFill>
                    <p:spPr bwMode="auto">
                      <a:xfrm>
                        <a:off x="2926854" y="937950"/>
                        <a:ext cx="5616624" cy="57222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识别路径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042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原则之超时与重试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33493" y="1211090"/>
            <a:ext cx="11723426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代理层超时与重试</a:t>
            </a: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：需要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设置代理与后端真实服务器之间的网络连接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写超时时间；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容器超时</a:t>
            </a: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：需要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设置客户端与容器之间的网络连接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写超时时间，和在此容器中默认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网络连接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写超时时间；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中间件客户端超时与重试</a:t>
            </a: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：需要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设置客户的网络连接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写超时时间与失败重试机制；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数据库客户端超时</a:t>
            </a: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：需要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分别设置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JDBC Connection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的网络连接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写超时时间；事务超时时间，获取连接池连接等待时间；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NoSQL</a:t>
            </a:r>
            <a:r>
              <a:rPr lang="zh-CN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客户端超时</a:t>
            </a: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：需要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设置其网络连接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写超时时间，获取连接池连接等待时间；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业务超时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：如订单取消任务、超时活动关闭；还有如通过</a:t>
            </a:r>
            <a:r>
              <a:rPr lang="en-US" altLang="zh-CN" sz="2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Future#get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(timeout, unit)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限制某个接口的超时时间；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lang="zh-CN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超时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：浏览器通过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访问时的网络连接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写超时时间。</a:t>
            </a:r>
          </a:p>
        </p:txBody>
      </p:sp>
    </p:spTree>
    <p:extLst>
      <p:ext uri="{BB962C8B-B14F-4D97-AF65-F5344CB8AC3E}">
        <p14:creationId xmlns:p14="http://schemas.microsoft.com/office/powerpoint/2010/main" val="178458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原则之超时与重试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33493" y="1211090"/>
            <a:ext cx="11723426" cy="487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 Proxy</a:t>
            </a:r>
            <a:r>
              <a:rPr lang="zh-CN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失败重试机制</a:t>
            </a:r>
            <a:r>
              <a:rPr lang="zh-CN" altLang="zh-CN" sz="2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zh-CN" sz="23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proxy_next_upstream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error | timeout | </a:t>
            </a:r>
            <a:r>
              <a:rPr lang="en-US" altLang="zh-CN" sz="2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invalid_header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| http_500 | http_502 | http_503 | http_504 |http_403 | http_404 | </a:t>
            </a:r>
            <a:r>
              <a:rPr lang="en-US" altLang="zh-CN" sz="2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non_idempotent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| off ...</a:t>
            </a: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配置什么情况下需要请求下一台上游服务器进行</a:t>
            </a:r>
            <a:r>
              <a:rPr lang="zh-CN" altLang="zh-CN" sz="2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重试</a:t>
            </a:r>
            <a:r>
              <a:rPr lang="zh-CN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zh-CN" sz="23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重试不能无限制进行，需要如下两个指令控制重试次数和重试超时时间。</a:t>
            </a:r>
          </a:p>
          <a:p>
            <a:pPr>
              <a:lnSpc>
                <a:spcPct val="150000"/>
              </a:lnSpc>
            </a:pPr>
            <a:r>
              <a:rPr lang="en-US" altLang="zh-CN" sz="2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proxy_next_upstream_tries</a:t>
            </a:r>
            <a:r>
              <a:rPr lang="en-US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number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：设置重试次数，默认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表示不限制，注意此重试次数指的是所有请求次数（包括第一次和之后的重试次数之和）</a:t>
            </a: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2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proxy_next_upstream_timeout</a:t>
            </a:r>
            <a:r>
              <a:rPr lang="en-US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time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：设置重试最大超时时间，默认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表示不限制；</a:t>
            </a:r>
          </a:p>
          <a:p>
            <a:pPr>
              <a:lnSpc>
                <a:spcPct val="150000"/>
              </a:lnSpc>
            </a:pP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即在</a:t>
            </a:r>
            <a:r>
              <a:rPr lang="en-US" altLang="zh-CN" sz="2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proxy_next_upstream_timeout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时间内允许</a:t>
            </a:r>
            <a:r>
              <a:rPr lang="en-US" altLang="zh-CN" sz="2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proxy_next_upstream_tries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重试。</a:t>
            </a:r>
            <a:endParaRPr lang="zh-CN" altLang="zh-CN" sz="2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956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原则之超时与重试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67029" y="1211090"/>
            <a:ext cx="1172342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&lt;bean id="</a:t>
            </a:r>
            <a:r>
              <a:rPr lang="en-US" altLang="zh-CN" sz="2000" dirty="0" err="1"/>
              <a:t>dataSource</a:t>
            </a:r>
            <a:r>
              <a:rPr lang="en-US" altLang="zh-CN" sz="2000" dirty="0"/>
              <a:t>" class="org.apache.commons.dbcp2.BasicDataSource" destroy-method="close"&gt;</a:t>
            </a:r>
            <a:br>
              <a:rPr lang="en-US" altLang="zh-CN" sz="2000" dirty="0"/>
            </a:br>
            <a:r>
              <a:rPr lang="en-US" altLang="zh-CN" sz="2000" dirty="0"/>
              <a:t>    </a:t>
            </a:r>
            <a:r>
              <a:rPr lang="en-US" altLang="zh-CN" sz="2000" i="1" dirty="0"/>
              <a:t>&lt;!-- Statement</a:t>
            </a:r>
            <a:r>
              <a:rPr lang="zh-CN" altLang="zh-CN" sz="2000" i="1" dirty="0"/>
              <a:t>默认超时时间</a:t>
            </a:r>
            <a:r>
              <a:rPr lang="en-US" altLang="zh-CN" sz="2000" i="1" dirty="0"/>
              <a:t> --&gt;</a:t>
            </a:r>
            <a:br>
              <a:rPr lang="en-US" altLang="zh-CN" sz="2000" i="1" dirty="0"/>
            </a:br>
            <a:r>
              <a:rPr lang="en-US" altLang="zh-CN" sz="2000" i="1" dirty="0"/>
              <a:t>    </a:t>
            </a:r>
            <a:r>
              <a:rPr lang="en-US" altLang="zh-CN" sz="2000" dirty="0"/>
              <a:t>&lt;property name="</a:t>
            </a:r>
            <a:r>
              <a:rPr lang="en-US" altLang="zh-CN" sz="2000" dirty="0" err="1"/>
              <a:t>defaultQueryTimeout</a:t>
            </a:r>
            <a:r>
              <a:rPr lang="en-US" altLang="zh-CN" sz="2000" dirty="0"/>
              <a:t>" value="3"/&gt;</a:t>
            </a:r>
            <a:br>
              <a:rPr lang="en-US" altLang="zh-CN" sz="2000" dirty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>    </a:t>
            </a:r>
            <a:r>
              <a:rPr lang="en-US" altLang="zh-CN" sz="2000" i="1" dirty="0"/>
              <a:t>&lt;!-- </a:t>
            </a:r>
            <a:r>
              <a:rPr lang="zh-CN" altLang="zh-CN" sz="2000" i="1" dirty="0"/>
              <a:t>另外可以通过如下配置来配置</a:t>
            </a:r>
            <a:r>
              <a:rPr lang="en-US" altLang="zh-CN" sz="2000" i="1" dirty="0"/>
              <a:t>socket</a:t>
            </a:r>
            <a:r>
              <a:rPr lang="zh-CN" altLang="zh-CN" sz="2000" i="1" dirty="0"/>
              <a:t>连接</a:t>
            </a:r>
            <a:r>
              <a:rPr lang="en-US" altLang="zh-CN" sz="2000" i="1" dirty="0"/>
              <a:t>/</a:t>
            </a:r>
            <a:r>
              <a:rPr lang="zh-CN" altLang="zh-CN" sz="2000" i="1" dirty="0"/>
              <a:t>读超时：</a:t>
            </a:r>
            <a:r>
              <a:rPr lang="en-US" altLang="zh-CN" sz="2000" i="1" dirty="0"/>
              <a:t>--&gt;</a:t>
            </a:r>
            <a:br>
              <a:rPr lang="en-US" altLang="zh-CN" sz="2000" i="1" dirty="0"/>
            </a:br>
            <a:r>
              <a:rPr lang="en-US" altLang="zh-CN" sz="2000" i="1" dirty="0"/>
              <a:t>    </a:t>
            </a:r>
            <a:r>
              <a:rPr lang="en-US" altLang="zh-CN" sz="2000" dirty="0"/>
              <a:t>&lt;property name="</a:t>
            </a:r>
            <a:r>
              <a:rPr lang="en-US" altLang="zh-CN" sz="2000" dirty="0" err="1"/>
              <a:t>connectionProperties</a:t>
            </a:r>
            <a:r>
              <a:rPr lang="en-US" altLang="zh-CN" sz="2000" dirty="0"/>
              <a:t>"</a:t>
            </a:r>
            <a:br>
              <a:rPr lang="en-US" altLang="zh-CN" sz="2000" dirty="0"/>
            </a:br>
            <a:r>
              <a:rPr lang="en-US" altLang="zh-CN" sz="2000" dirty="0"/>
              <a:t>              value="</a:t>
            </a:r>
            <a:r>
              <a:rPr lang="en-US" altLang="zh-CN" sz="2000" dirty="0" err="1"/>
              <a:t>connectTimeout</a:t>
            </a:r>
            <a:r>
              <a:rPr lang="en-US" altLang="zh-CN" sz="2000" dirty="0"/>
              <a:t>=2000; </a:t>
            </a:r>
            <a:r>
              <a:rPr lang="en-US" altLang="zh-CN" sz="2000" dirty="0" err="1"/>
              <a:t>socketTimeout</a:t>
            </a:r>
            <a:r>
              <a:rPr lang="en-US" altLang="zh-CN" sz="2000" dirty="0"/>
              <a:t>=2000 "/&gt;</a:t>
            </a:r>
            <a:br>
              <a:rPr lang="en-US" altLang="zh-CN" sz="2000" dirty="0"/>
            </a:br>
            <a:r>
              <a:rPr lang="en-US" altLang="zh-CN" sz="2000" dirty="0"/>
              <a:t>    </a:t>
            </a:r>
            <a:r>
              <a:rPr lang="en-US" altLang="zh-CN" sz="2000" i="1" dirty="0"/>
              <a:t>&lt;!-- </a:t>
            </a:r>
            <a:r>
              <a:rPr lang="zh-CN" altLang="zh-CN" sz="2000" i="1" dirty="0"/>
              <a:t>这个是等待获取连接池连接时间，也不要太大，比如设置在</a:t>
            </a:r>
            <a:r>
              <a:rPr lang="en-US" altLang="zh-CN" sz="2000" i="1" dirty="0"/>
              <a:t>500</a:t>
            </a:r>
            <a:r>
              <a:rPr lang="zh-CN" altLang="zh-CN" sz="2000" i="1" dirty="0"/>
              <a:t>毫秒</a:t>
            </a:r>
            <a:r>
              <a:rPr lang="en-US" altLang="zh-CN" sz="2000" i="1" dirty="0"/>
              <a:t> --&gt;</a:t>
            </a:r>
            <a:br>
              <a:rPr lang="en-US" altLang="zh-CN" sz="2000" i="1" dirty="0"/>
            </a:br>
            <a:r>
              <a:rPr lang="en-US" altLang="zh-CN" sz="2000" i="1" dirty="0"/>
              <a:t>    </a:t>
            </a:r>
            <a:r>
              <a:rPr lang="en-US" altLang="zh-CN" sz="2000" dirty="0"/>
              <a:t>&lt;property name="</a:t>
            </a:r>
            <a:r>
              <a:rPr lang="en-US" altLang="zh-CN" sz="2000" dirty="0" err="1"/>
              <a:t>maxWaitMillis</a:t>
            </a:r>
            <a:r>
              <a:rPr lang="en-US" altLang="zh-CN" sz="2000" dirty="0"/>
              <a:t>" value="500" /&gt;</a:t>
            </a:r>
            <a:br>
              <a:rPr lang="en-US" altLang="zh-CN" sz="2000" dirty="0"/>
            </a:br>
            <a:r>
              <a:rPr lang="en-US" altLang="zh-CN" sz="2000" dirty="0"/>
              <a:t>&lt;/bean</a:t>
            </a:r>
            <a:r>
              <a:rPr lang="en-US" altLang="zh-CN" sz="2000" dirty="0" smtClean="0"/>
              <a:t>&gt;</a:t>
            </a:r>
          </a:p>
          <a:p>
            <a:endParaRPr lang="en-US" altLang="zh-CN" sz="2000" dirty="0"/>
          </a:p>
          <a:p>
            <a:r>
              <a:rPr lang="en-US" altLang="zh-CN" sz="2000" dirty="0"/>
              <a:t>&lt;bean id="</a:t>
            </a:r>
            <a:r>
              <a:rPr lang="en-US" altLang="zh-CN" sz="2000" dirty="0" err="1"/>
              <a:t>txManager</a:t>
            </a:r>
            <a:r>
              <a:rPr lang="en-US" altLang="zh-CN" sz="2000" dirty="0"/>
              <a:t>" class="org.springframework.jdbc.datasource.DataSourceTransactionManager</a:t>
            </a:r>
            <a:r>
              <a:rPr lang="en-US" altLang="zh-CN" sz="2000" dirty="0" smtClean="0"/>
              <a:t>"&gt;</a:t>
            </a:r>
          </a:p>
          <a:p>
            <a:r>
              <a:rPr lang="en-US" altLang="zh-CN" sz="2000" dirty="0" smtClean="0"/>
              <a:t>    &lt;</a:t>
            </a:r>
            <a:r>
              <a:rPr lang="en-US" altLang="zh-CN" sz="2000" dirty="0"/>
              <a:t>property name="</a:t>
            </a:r>
            <a:r>
              <a:rPr lang="en-US" altLang="zh-CN" sz="2000" dirty="0" err="1"/>
              <a:t>defaultTimeout</a:t>
            </a:r>
            <a:r>
              <a:rPr lang="en-US" altLang="zh-CN" sz="2000" dirty="0"/>
              <a:t>" value="3</a:t>
            </a:r>
            <a:r>
              <a:rPr lang="en-US" altLang="zh-CN" sz="2000" dirty="0" smtClean="0"/>
              <a:t>"/&gt;&lt;!--</a:t>
            </a:r>
            <a:r>
              <a:rPr lang="zh-CN" altLang="zh-CN" sz="2000" dirty="0"/>
              <a:t>事务级别的超时时间</a:t>
            </a:r>
            <a:r>
              <a:rPr lang="en-US" altLang="zh-CN" sz="2000" dirty="0" smtClean="0"/>
              <a:t>--&gt;</a:t>
            </a:r>
          </a:p>
          <a:p>
            <a:r>
              <a:rPr lang="en-US" altLang="zh-CN" sz="2000" dirty="0" smtClean="0"/>
              <a:t>&lt;/</a:t>
            </a:r>
            <a:r>
              <a:rPr lang="en-US" altLang="zh-CN" sz="2000" dirty="0"/>
              <a:t>bean&gt;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40560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6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高可用原则之超时与重试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8581" y="1124744"/>
            <a:ext cx="11711831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驱动在创建每个连接时会创建一个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Timer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（每个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Timer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每个连接中创建的每个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会提交一个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TimerTask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当超时后，每个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在执行时会创建并启动一个新的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也就是说假设一个数据库连接池创建了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个连接，每个连接执行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，最坏的情况下会创建：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500*1+500*1=1000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个线程。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一个应用中有三个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数据库连接池，那么最坏情况下有：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1000*3=3000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个线程创建</a:t>
            </a: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我们数据库采用了分库分表或者读写分离，超时带来的影响可想而知。</a:t>
            </a:r>
          </a:p>
        </p:txBody>
      </p:sp>
    </p:spTree>
    <p:extLst>
      <p:ext uri="{BB962C8B-B14F-4D97-AF65-F5344CB8AC3E}">
        <p14:creationId xmlns:p14="http://schemas.microsoft.com/office/powerpoint/2010/main" val="10217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原则之回滚机制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事务回滚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709469"/>
              </p:ext>
            </p:extLst>
          </p:nvPr>
        </p:nvGraphicFramePr>
        <p:xfrm>
          <a:off x="982638" y="1988840"/>
          <a:ext cx="5544616" cy="4106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8" name="Visio" r:id="rId3" imgW="3909284" imgH="3182247" progId="Visio.Drawing.11">
                  <p:embed/>
                </p:oleObj>
              </mc:Choice>
              <mc:Fallback>
                <p:oleObj name="Visio" r:id="rId3" imgW="3909284" imgH="318224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29" t="8415" r="2585" b="4817"/>
                      <a:stretch>
                        <a:fillRect/>
                      </a:stretch>
                    </p:blipFill>
                    <p:spPr bwMode="auto">
                      <a:xfrm>
                        <a:off x="982638" y="1988840"/>
                        <a:ext cx="5544616" cy="41063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6959302" y="2063188"/>
            <a:ext cx="6092825" cy="25716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分布式事务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事务表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消息队列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补偿机制（执行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回滚）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TCC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模式（预占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取消）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824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原则之回滚机制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06574" y="119675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部署版本回滚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31314" y="1719972"/>
            <a:ext cx="6092825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部署版本化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：全量包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小版本增量发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：先发部分机器</a:t>
            </a:r>
            <a:endParaRPr lang="zh-CN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大版本灰度发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架构升级并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zh-CN" altLang="zh-CN" sz="2400" b="1" dirty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zh-CN" altLang="zh-CN" sz="2400" b="1" dirty="0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082517"/>
              </p:ext>
            </p:extLst>
          </p:nvPr>
        </p:nvGraphicFramePr>
        <p:xfrm>
          <a:off x="550590" y="4109060"/>
          <a:ext cx="6200580" cy="212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9" name="Visio" r:id="rId3" imgW="3274923" imgH="1133181" progId="Visio.Drawing.11">
                  <p:embed/>
                </p:oleObj>
              </mc:Choice>
              <mc:Fallback>
                <p:oleObj name="Visio" r:id="rId3" imgW="3274923" imgH="113318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590" y="4109060"/>
                        <a:ext cx="6200580" cy="21282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6527254" y="3212975"/>
            <a:ext cx="6092825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200" dirty="0" err="1"/>
              <a:t>proxy_intercept_errors</a:t>
            </a:r>
            <a:r>
              <a:rPr lang="en-US" altLang="zh-CN" sz="2200" dirty="0"/>
              <a:t> on;</a:t>
            </a:r>
            <a:endParaRPr lang="zh-CN" altLang="zh-CN" sz="2200" dirty="0"/>
          </a:p>
          <a:p>
            <a:r>
              <a:rPr lang="en-US" altLang="zh-CN" sz="2200" dirty="0" err="1"/>
              <a:t>recursive_error_pages</a:t>
            </a:r>
            <a:r>
              <a:rPr lang="en-US" altLang="zh-CN" sz="2200" dirty="0"/>
              <a:t> on;</a:t>
            </a:r>
            <a:endParaRPr lang="zh-CN" altLang="zh-CN" sz="2200" dirty="0"/>
          </a:p>
          <a:p>
            <a:r>
              <a:rPr lang="en-US" altLang="zh-CN" sz="2200" dirty="0"/>
              <a:t> </a:t>
            </a:r>
            <a:endParaRPr lang="zh-CN" altLang="zh-CN" sz="2200" dirty="0"/>
          </a:p>
          <a:p>
            <a:r>
              <a:rPr lang="en-US" altLang="zh-CN" sz="2200" dirty="0"/>
              <a:t>location ~* "^/(\d+)\.html$" {</a:t>
            </a:r>
            <a:endParaRPr lang="zh-CN" altLang="zh-CN" sz="2200" dirty="0"/>
          </a:p>
          <a:p>
            <a:r>
              <a:rPr lang="en-US" altLang="zh-CN" sz="2200" dirty="0"/>
              <a:t>    </a:t>
            </a:r>
            <a:r>
              <a:rPr lang="en-US" altLang="zh-CN" sz="2200" dirty="0" err="1"/>
              <a:t>proxy_pass</a:t>
            </a:r>
            <a:r>
              <a:rPr lang="en-US" altLang="zh-CN" sz="2200" dirty="0"/>
              <a:t> </a:t>
            </a:r>
            <a:r>
              <a:rPr lang="en-US" altLang="zh-CN" sz="2200" b="1" u="sng" dirty="0"/>
              <a:t>http://new_version/$1.html</a:t>
            </a:r>
            <a:r>
              <a:rPr lang="en-US" altLang="zh-CN" sz="2200" dirty="0"/>
              <a:t>;</a:t>
            </a:r>
            <a:endParaRPr lang="zh-CN" altLang="zh-CN" sz="2200" dirty="0"/>
          </a:p>
          <a:p>
            <a:r>
              <a:rPr lang="en-US" altLang="zh-CN" sz="2200" dirty="0"/>
              <a:t>    </a:t>
            </a:r>
            <a:r>
              <a:rPr lang="en-US" altLang="zh-CN" sz="2200" dirty="0" err="1"/>
              <a:t>error_page</a:t>
            </a:r>
            <a:r>
              <a:rPr lang="en-US" altLang="zh-CN" sz="2200" dirty="0"/>
              <a:t> 500 502 503 504 =200 /</a:t>
            </a:r>
            <a:r>
              <a:rPr lang="en-US" altLang="zh-CN" sz="2200" dirty="0" err="1"/>
              <a:t>fallback_version</a:t>
            </a:r>
            <a:r>
              <a:rPr lang="en-US" altLang="zh-CN" sz="2200" dirty="0"/>
              <a:t>/$1.html;</a:t>
            </a:r>
            <a:endParaRPr lang="zh-CN" altLang="zh-CN" sz="2200" dirty="0"/>
          </a:p>
          <a:p>
            <a:r>
              <a:rPr lang="en-US" altLang="zh-CN" sz="2200" dirty="0"/>
              <a:t>}</a:t>
            </a:r>
            <a:endParaRPr lang="zh-CN" altLang="zh-CN" sz="2200" dirty="0"/>
          </a:p>
        </p:txBody>
      </p:sp>
    </p:spTree>
    <p:extLst>
      <p:ext uri="{BB962C8B-B14F-4D97-AF65-F5344CB8AC3E}">
        <p14:creationId xmlns:p14="http://schemas.microsoft.com/office/powerpoint/2010/main" val="341511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之应用扩容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73306"/>
              </p:ext>
            </p:extLst>
          </p:nvPr>
        </p:nvGraphicFramePr>
        <p:xfrm>
          <a:off x="420648" y="1196752"/>
          <a:ext cx="3966748" cy="5562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" name="Visio" r:id="rId4" imgW="2393296" imgH="3356084" progId="Visio.Drawing.11">
                  <p:embed/>
                </p:oleObj>
              </mc:Choice>
              <mc:Fallback>
                <p:oleObj name="Visio" r:id="rId4" imgW="2393296" imgH="335608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48" y="1196752"/>
                        <a:ext cx="3966748" cy="55629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941528" y="838682"/>
            <a:ext cx="335861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单体应用垂直扩容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单体应用水平扩容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744537"/>
              </p:ext>
            </p:extLst>
          </p:nvPr>
        </p:nvGraphicFramePr>
        <p:xfrm>
          <a:off x="5025762" y="2060848"/>
          <a:ext cx="5688632" cy="4474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" name="Visio" r:id="rId6" imgW="3257263" imgH="2560680" progId="Visio.Drawing.11">
                  <p:embed/>
                </p:oleObj>
              </mc:Choice>
              <mc:Fallback>
                <p:oleObj name="Visio" r:id="rId6" imgW="3257263" imgH="256068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5762" y="2060848"/>
                        <a:ext cx="5688632" cy="44743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8822119" y="3429000"/>
            <a:ext cx="23136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无状态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会话粘滞</a:t>
            </a:r>
          </a:p>
        </p:txBody>
      </p:sp>
    </p:spTree>
    <p:extLst>
      <p:ext uri="{BB962C8B-B14F-4D97-AF65-F5344CB8AC3E}">
        <p14:creationId xmlns:p14="http://schemas.microsoft.com/office/powerpoint/2010/main" val="181910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原则之回滚机制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06574" y="119675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数据版本回滚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4" name="图片 23" descr="http://dl2.iteye.com/upload/attachment/0118/8057/eea297f6-3cca-335e-8c36-97356fab1db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31" y="2060848"/>
            <a:ext cx="5088491" cy="3456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738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原则之回滚机制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06574" y="1196752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静态资源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回滚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2" name="图片 21"/>
          <p:cNvPicPr/>
          <p:nvPr/>
        </p:nvPicPr>
        <p:blipFill>
          <a:blip r:embed="rId2"/>
          <a:stretch>
            <a:fillRect/>
          </a:stretch>
        </p:blipFill>
        <p:spPr>
          <a:xfrm>
            <a:off x="746179" y="1918792"/>
            <a:ext cx="3699429" cy="338241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583038" y="1650280"/>
            <a:ext cx="731934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覆盖模式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．发布新的静态资源到源服务器；</a:t>
            </a:r>
          </a:p>
          <a:p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．清理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CDN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缓存，从而可以回源取到最新的静态资源；</a:t>
            </a:r>
          </a:p>
          <a:p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．在新的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上添加随机数清理浏览器缓存，如</a:t>
            </a:r>
          </a:p>
          <a:p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&lt;script type="text/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 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="/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index.js?time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=201610231111"&gt;&lt;/ script&gt;</a:t>
            </a:r>
          </a:p>
          <a:p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非覆盖模式</a:t>
            </a:r>
            <a:endParaRPr lang="en-US" altLang="zh-CN" sz="2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先部署全量版本，然后通过如下方式引用：</a:t>
            </a:r>
          </a:p>
          <a:p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&lt;script type="text/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 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="/1.0.16/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/index.js"&gt;&lt;/script&gt;</a:t>
            </a:r>
            <a:endParaRPr lang="zh-CN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459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原则之压测与预案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系统压测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31315" y="1844824"/>
            <a:ext cx="1027240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压测方案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如压测接口、并发量、压测策略（突发、逐步加压、并发量）、压测指标（机器负载、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QPS/TPS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、响应时间）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压测报告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压测方案、机器负载、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QPS/TPS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、响应时间（平均、最小、最大）、成功率、相关参数（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JVM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参数、压缩参数）等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228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原则之压测与预案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系统压测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31315" y="1844824"/>
            <a:ext cx="1027240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400" dirty="0"/>
              <a:t>线下压</a:t>
            </a:r>
            <a:r>
              <a:rPr lang="zh-CN" altLang="zh-CN" sz="2400" dirty="0" smtClean="0"/>
              <a:t>测</a:t>
            </a:r>
            <a:r>
              <a:rPr lang="zh-CN" altLang="en-US" sz="2400" dirty="0" smtClean="0"/>
              <a:t>：</a:t>
            </a:r>
            <a:r>
              <a:rPr lang="en-US" altLang="zh-CN" sz="2400" dirty="0" err="1"/>
              <a:t>Jmeter</a:t>
            </a:r>
            <a:r>
              <a:rPr lang="zh-CN" altLang="zh-CN" sz="2400" dirty="0"/>
              <a:t>、</a:t>
            </a:r>
            <a:r>
              <a:rPr lang="en-US" altLang="zh-CN" sz="2400" dirty="0"/>
              <a:t>Apache </a:t>
            </a:r>
            <a:r>
              <a:rPr lang="en-US" altLang="zh-CN" sz="2400" dirty="0" smtClean="0"/>
              <a:t>ab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400" dirty="0"/>
              <a:t>线上压</a:t>
            </a:r>
            <a:r>
              <a:rPr lang="zh-CN" altLang="zh-CN" sz="2400" dirty="0" smtClean="0"/>
              <a:t>测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     </a:t>
            </a:r>
            <a:r>
              <a:rPr lang="zh-CN" altLang="zh-CN" sz="2400" dirty="0" smtClean="0"/>
              <a:t>按</a:t>
            </a:r>
            <a:r>
              <a:rPr lang="zh-CN" altLang="zh-CN" sz="2400" dirty="0"/>
              <a:t>读写分为读压测、写压测和混合压测</a:t>
            </a:r>
            <a:r>
              <a:rPr lang="zh-CN" altLang="zh-CN" sz="2400" dirty="0" smtClean="0"/>
              <a:t>；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zh-CN" altLang="zh-CN" sz="2400" dirty="0" smtClean="0"/>
              <a:t>按</a:t>
            </a:r>
            <a:r>
              <a:rPr lang="zh-CN" altLang="zh-CN" sz="2400" dirty="0"/>
              <a:t>数据仿真度分为仿真压</a:t>
            </a:r>
            <a:r>
              <a:rPr lang="zh-CN" altLang="zh-CN" sz="2400" dirty="0" smtClean="0"/>
              <a:t>测</a:t>
            </a:r>
            <a:r>
              <a:rPr lang="zh-CN" altLang="en-US" sz="2400" dirty="0" smtClean="0"/>
              <a:t>（基于日志）</a:t>
            </a:r>
            <a:r>
              <a:rPr lang="zh-CN" altLang="zh-CN" sz="2400" dirty="0" smtClean="0"/>
              <a:t>和</a:t>
            </a:r>
            <a:r>
              <a:rPr lang="zh-CN" altLang="zh-CN" sz="2400" dirty="0"/>
              <a:t>引流压</a:t>
            </a:r>
            <a:r>
              <a:rPr lang="zh-CN" altLang="zh-CN" sz="2400" dirty="0" smtClean="0"/>
              <a:t>测</a:t>
            </a:r>
            <a:r>
              <a:rPr lang="zh-CN" altLang="en-US" sz="2400" dirty="0" smtClean="0"/>
              <a:t>（真实流量，如</a:t>
            </a:r>
            <a:r>
              <a:rPr lang="en-US" altLang="zh-CN" sz="2400" dirty="0" err="1" smtClean="0"/>
              <a:t>TCPCopy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     </a:t>
            </a:r>
            <a:r>
              <a:rPr lang="zh-CN" altLang="zh-CN" sz="2400" dirty="0" smtClean="0"/>
              <a:t>按</a:t>
            </a:r>
            <a:r>
              <a:rPr lang="zh-CN" altLang="zh-CN" sz="2400" dirty="0"/>
              <a:t>是否给用户提供服务分为隔离集群压测和线上集群压</a:t>
            </a:r>
            <a:r>
              <a:rPr lang="zh-CN" altLang="zh-CN" sz="2400" dirty="0" smtClean="0"/>
              <a:t>测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系统优化和容灾：</a:t>
            </a:r>
            <a:r>
              <a:rPr lang="zh-CN" altLang="zh-CN" sz="2400" dirty="0"/>
              <a:t>硬件升级、系统扩容、参数调优、代码优化（如代码同步改异步）、架构优化（如加缓存、读写分离、历史数据归档）等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0368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原则之压测与预案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应急预案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85485"/>
              </p:ext>
            </p:extLst>
          </p:nvPr>
        </p:nvGraphicFramePr>
        <p:xfrm>
          <a:off x="4943078" y="116632"/>
          <a:ext cx="6779358" cy="6571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9" name="Visio" r:id="rId3" imgW="6248340" imgH="5791290" progId="Visio.Drawing.11">
                  <p:embed/>
                </p:oleObj>
              </mc:Choice>
              <mc:Fallback>
                <p:oleObj name="Visio" r:id="rId3" imgW="6248340" imgH="57912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17" r="3148" b="2371"/>
                      <a:stretch>
                        <a:fillRect/>
                      </a:stretch>
                    </p:blipFill>
                    <p:spPr bwMode="auto">
                      <a:xfrm>
                        <a:off x="4943078" y="116632"/>
                        <a:ext cx="6779358" cy="65710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959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原则之压测与预案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应急预案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37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90" y="1914524"/>
            <a:ext cx="11033159" cy="41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33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原则之压测与预案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应急预案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814" y="1472624"/>
            <a:ext cx="800100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85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原则之压测与预案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应急预案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764" y="980728"/>
            <a:ext cx="7234883" cy="5811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75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 txBox="1">
            <a:spLocks/>
          </p:cNvSpPr>
          <p:nvPr/>
        </p:nvSpPr>
        <p:spPr>
          <a:xfrm>
            <a:off x="431315" y="1700808"/>
            <a:ext cx="11423782" cy="86409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谢谢大家！</a:t>
            </a:r>
          </a:p>
        </p:txBody>
      </p:sp>
      <p:pic>
        <p:nvPicPr>
          <p:cNvPr id="2050" name="Picture 2" descr="C:\Users\zhangkaitao\Desktop\4c3b9a0b-1d19-3aa4-b37f-df5d5e830c5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91" y="2931505"/>
            <a:ext cx="2949575" cy="294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47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扩容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应用拆分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696287"/>
              </p:ext>
            </p:extLst>
          </p:nvPr>
        </p:nvGraphicFramePr>
        <p:xfrm>
          <a:off x="2710830" y="1052736"/>
          <a:ext cx="7560840" cy="5718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5" name="Visio" r:id="rId3" imgW="5309197" imgH="4022280" progId="Visio.Drawing.11">
                  <p:embed/>
                </p:oleObj>
              </mc:Choice>
              <mc:Fallback>
                <p:oleObj name="Visio" r:id="rId3" imgW="5309197" imgH="402228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0830" y="1052736"/>
                        <a:ext cx="7560840" cy="57183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665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扩容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1292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SOA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389598"/>
              </p:ext>
            </p:extLst>
          </p:nvPr>
        </p:nvGraphicFramePr>
        <p:xfrm>
          <a:off x="2998862" y="911897"/>
          <a:ext cx="7560840" cy="5961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9" name="Visio" r:id="rId3" imgW="5448756" imgH="4312189" progId="Visio.Drawing.11">
                  <p:embed/>
                </p:oleObj>
              </mc:Choice>
              <mc:Fallback>
                <p:oleObj name="Visio" r:id="rId3" imgW="5448756" imgH="431218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8862" y="911897"/>
                        <a:ext cx="7560840" cy="59611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13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扩容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机房分布式部署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553620"/>
              </p:ext>
            </p:extLst>
          </p:nvPr>
        </p:nvGraphicFramePr>
        <p:xfrm>
          <a:off x="1486694" y="1457663"/>
          <a:ext cx="10419665" cy="50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9" name="Visio" r:id="rId3" imgW="5627727" imgH="2721200" progId="Visio.Drawing.11">
                  <p:embed/>
                </p:oleObj>
              </mc:Choice>
              <mc:Fallback>
                <p:oleObj name="Visio" r:id="rId3" imgW="5627727" imgH="27212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694" y="1457663"/>
                        <a:ext cx="10419665" cy="50405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94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2709</TotalTime>
  <Words>1824</Words>
  <Application>Microsoft Office PowerPoint</Application>
  <PresentationFormat>自定义</PresentationFormat>
  <Paragraphs>291</Paragraphs>
  <Slides>68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0" baseType="lpstr">
      <vt:lpstr>默认设计模板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dongdao</dc:creator>
  <cp:lastModifiedBy>Helpdesk</cp:lastModifiedBy>
  <cp:revision>821</cp:revision>
  <dcterms:created xsi:type="dcterms:W3CDTF">2013-04-22T06:54:00Z</dcterms:created>
  <dcterms:modified xsi:type="dcterms:W3CDTF">2017-06-05T07:42:06Z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2052-10.1.0.5346</vt:lpwstr>
  </property>
</Properties>
</file>